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7" r:id="rId32"/>
    <p:sldId id="285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00FF"/>
    <a:srgbClr val="66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66CA4A-9403-4481-8785-E043966CD65B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9AC601-4A71-4891-91D5-D62F4061B08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9AC601-4A71-4891-91D5-D62F4061B08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31975"/>
          </a:xfrm>
          <a:solidFill>
            <a:schemeClr val="accent5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sz="4000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4000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sz="4000" b="1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தமிழ்</a:t>
            </a:r>
            <a:r>
              <a:rPr lang="en-US" sz="4000" b="1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US" sz="4000" b="1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/>
            </a:r>
            <a:br>
              <a:rPr lang="en-US" sz="4000" b="1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</a:br>
            <a:r>
              <a:rPr lang="en-US" sz="4000" b="1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தொடக்க</a:t>
            </a:r>
            <a:r>
              <a:rPr lang="en-US" sz="4000" b="1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வகுப்புகள்</a:t>
            </a:r>
            <a:r>
              <a:rPr lang="en-US" sz="4000" b="1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/>
            </a:r>
            <a:br>
              <a:rPr lang="en-US" sz="4000" b="1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</a:br>
            <a:endParaRPr lang="en-US" sz="4000" b="1" dirty="0">
              <a:solidFill>
                <a:schemeClr val="tx1"/>
              </a:solidFill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572000"/>
            <a:ext cx="8153400" cy="762000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en-US" b="1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b="1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விளைவுகளும்</a:t>
            </a:r>
            <a:r>
              <a:rPr lang="en-US" b="1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பள்ளி</a:t>
            </a:r>
            <a:r>
              <a:rPr lang="en-US" b="1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சார்ந்த</a:t>
            </a:r>
            <a:r>
              <a:rPr lang="en-US" b="1" dirty="0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AU-Paalai" pitchFamily="34" charset="0"/>
                <a:cs typeface="TAU-Paalai" pitchFamily="34" charset="0"/>
              </a:rPr>
              <a:t>மதிப்பீடும்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  <a:solidFill>
            <a:srgbClr val="66FFFF"/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எதிர்பார்க்கப்படும்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விளைவுகள்</a:t>
            </a:r>
            <a:endParaRPr lang="en-US" sz="2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கேட்டறியாத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எளிய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சொற்களில்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அமைந்த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பாடல்களைக்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கவனத்துடன்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கருத்தூன்றிக்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கேட்டுப்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புரிந்துகொண்டு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வெளிப்படுத்துவர்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ஓசைநயமிக்க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பாடல்களைத்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தனியாகவும்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குழுவாகவும்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உரிய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ஒலிப்புடன்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பாடுவர்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தாம்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பார்த்தவை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கேட்டவை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பற்றிப்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பேசுவர்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கேட்டும்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படித்தும்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அறிந்த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பாடல்களிலிருந்து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கேட்கப்படும்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எளிய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வினாக்களுக்கு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முழுமையான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சொற்றொடரில்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விடை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கூறுவர்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சொற்கள்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தொடர்களை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முழுமையாகவும்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சரியாகவும்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ஒலிப்பர்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பாடல்களைத்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தம்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கற்பனையின்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அடிப்படையில்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கூறுவர்.தமக்குரிய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நடையில்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பேசுவர்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எளிய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சந்தப்பாடல்களை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உரிய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ஓசையுடன்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படிப்பர்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ஒலி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இயைபுச்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சொற்களை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உருவாக்குவர்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எளிய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வருணனைச்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சொற்களைக்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கற்றறிந்து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தம்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பேச்சிலும்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எழுத்திலும்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பயன்படுத்துவர்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பிற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உயிர்களிடத்தில்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அன்பு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செலுத்துவர்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.</a:t>
            </a:r>
            <a:endParaRPr lang="en-US" sz="18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பயிற்சிகள்</a:t>
            </a:r>
            <a:endParaRPr lang="en-US" sz="2400" dirty="0"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562600"/>
          </a:xfrm>
          <a:solidFill>
            <a:srgbClr val="66FFFF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- 1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ஒலித்துப்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பழகுக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பூத்துக்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குலுங்குது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பாட்டு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பாடுது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துள்ளி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ஓடுது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மாடும்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மேயுது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பழமும்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தொங்குது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கொத்தப்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பார்க்குது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நம்மை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இழுக்குது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ஆசை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பொங்குது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- 2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படித்தும்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எழுதியும்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பழகுக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ஆசை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சின்னத்தேனீ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பச்சைக்கிளி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கன்றுக்குட்டி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தோட்டம்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- 3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படத்தை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உரிய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சொல்லுடன்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இணைக்க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		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பச்சைக்கிளி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		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வண்ணப்பூ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		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சின்னத்தேனீ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		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பசும்புல்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		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உயரமான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மரம்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endParaRPr lang="en-US" sz="2000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2150" y="4114800"/>
            <a:ext cx="247650" cy="385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4343400"/>
            <a:ext cx="276225" cy="426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5334000"/>
            <a:ext cx="422055" cy="511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4267200"/>
            <a:ext cx="604255" cy="485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7400" y="5029200"/>
            <a:ext cx="461962" cy="422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7400" y="5791200"/>
            <a:ext cx="495997" cy="404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  <a:solidFill>
            <a:srgbClr val="66FFFF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– 4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பேசலாம்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வாங்க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அழகுத்தோட்டத்தில்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எவையெல்லாம்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இருந்தன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?</a:t>
            </a:r>
          </a:p>
          <a:p>
            <a:pPr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– 5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உனக்குப்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பிடித்த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வருணனைத்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தொடருக்குச்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சரி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குறியிடுக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இனிப்புப்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பழம்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	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ஆடும்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மயில்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பழுத்த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பழம்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	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அழகு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மயில்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சிவந்த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பழம்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	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வண்ண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மயில்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– 6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படத்திற்குப்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பொருத்தமான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வருணனைத்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தொடரை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எழுதுக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endParaRPr lang="en-US" sz="2000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00400" y="2743200"/>
            <a:ext cx="381000" cy="228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200400" y="3124200"/>
            <a:ext cx="381000" cy="228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200400" y="3505200"/>
            <a:ext cx="381000" cy="228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124200"/>
            <a:ext cx="762000" cy="41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3124200"/>
            <a:ext cx="832136" cy="50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7467600" y="3581400"/>
            <a:ext cx="381000" cy="228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467600" y="3200400"/>
            <a:ext cx="381000" cy="228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467600" y="2819400"/>
            <a:ext cx="381000" cy="228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5105400"/>
            <a:ext cx="771441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600" y="5029200"/>
            <a:ext cx="1014294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solidFill>
            <a:srgbClr val="66FFFF"/>
          </a:solidFill>
        </p:spPr>
        <p:txBody>
          <a:bodyPr>
            <a:normAutofit/>
          </a:bodyPr>
          <a:lstStyle/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பள்ளி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சார்ந்த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மதிப்பீடு</a:t>
            </a:r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  <a:solidFill>
            <a:srgbClr val="66FFFF"/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தொடர்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மற்றும்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முழுமையான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மதிப்பீட்டுச்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செயல்பாடுகள்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algn="ctr"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வளரறி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–(அ)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இரண்டாம்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வகுப்பு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	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தனியாள்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தலைப்பு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அழகுத்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தோட்டம்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கால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அளவு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15நி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செயல்பாட்டின்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வகை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பாடுதல்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நோக்கம்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எளிய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பாடல்களை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இசையுடன்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பாடுதல்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தேவைப்படும்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பொருள்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சந்தநயமிக்க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எளிய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பாடல்களை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அறிந்தவரச்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			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செயல்படுத்தும்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முறை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உரிய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ஒலிப்புடக்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தங்குதடையின்றிப்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பாடலைப்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		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பாடச்செய்தல்</a:t>
            </a:r>
            <a:endParaRPr lang="en-US" sz="2000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95400" y="685801"/>
          <a:ext cx="7010400" cy="3505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6952"/>
                <a:gridCol w="3384332"/>
                <a:gridCol w="1611586"/>
                <a:gridCol w="1047530"/>
              </a:tblGrid>
              <a:tr h="1064085">
                <a:tc>
                  <a:txBody>
                    <a:bodyPr/>
                    <a:lstStyle/>
                    <a:p>
                      <a:r>
                        <a:rPr lang="en-US" sz="1200" b="1" dirty="0" err="1" smtClean="0">
                          <a:solidFill>
                            <a:srgbClr val="0000FF"/>
                          </a:solidFill>
                        </a:rPr>
                        <a:t>வ.எண்</a:t>
                      </a:r>
                      <a:endParaRPr lang="en-US" sz="12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 smtClean="0">
                          <a:solidFill>
                            <a:srgbClr val="0000FF"/>
                          </a:solidFill>
                        </a:rPr>
                        <a:t>மதிப்பீட்டுக்</a:t>
                      </a:r>
                      <a:r>
                        <a:rPr lang="en-US" sz="1200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1200" b="1" dirty="0" err="1" smtClean="0">
                          <a:solidFill>
                            <a:srgbClr val="0000FF"/>
                          </a:solidFill>
                        </a:rPr>
                        <a:t>கூறுகள்</a:t>
                      </a:r>
                      <a:endParaRPr lang="en-US" sz="1200" b="1" dirty="0" smtClean="0">
                        <a:solidFill>
                          <a:srgbClr val="0000FF"/>
                        </a:solidFill>
                      </a:endParaRPr>
                    </a:p>
                    <a:p>
                      <a:pPr algn="ctr"/>
                      <a:r>
                        <a:rPr lang="en-US" sz="1200" b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(5 x 2 = 10)</a:t>
                      </a:r>
                    </a:p>
                    <a:p>
                      <a:pPr algn="ctr"/>
                      <a:endParaRPr lang="en-US" sz="12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 smtClean="0">
                          <a:solidFill>
                            <a:srgbClr val="0000FF"/>
                          </a:solidFill>
                        </a:rPr>
                        <a:t>முயற்சி</a:t>
                      </a:r>
                      <a:r>
                        <a:rPr lang="en-US" sz="1200" b="1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1200" b="1" dirty="0" err="1" smtClean="0">
                          <a:solidFill>
                            <a:srgbClr val="0000FF"/>
                          </a:solidFill>
                        </a:rPr>
                        <a:t>தேவை</a:t>
                      </a:r>
                      <a:endParaRPr lang="en-US" sz="1200" b="1" dirty="0" smtClean="0">
                        <a:solidFill>
                          <a:srgbClr val="0000FF"/>
                        </a:solidFill>
                      </a:endParaRP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rgbClr val="0000FF"/>
                          </a:solidFill>
                        </a:rPr>
                        <a:t>(1)</a:t>
                      </a:r>
                    </a:p>
                    <a:p>
                      <a:endParaRPr lang="en-US" sz="12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 smtClean="0">
                          <a:solidFill>
                            <a:srgbClr val="0000FF"/>
                          </a:solidFill>
                        </a:rPr>
                        <a:t>நன்று</a:t>
                      </a:r>
                      <a:endParaRPr lang="en-US" sz="1200" b="1" dirty="0" smtClean="0">
                        <a:solidFill>
                          <a:srgbClr val="0000FF"/>
                        </a:solidFill>
                      </a:endParaRP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rgbClr val="0000FF"/>
                          </a:solidFill>
                        </a:rPr>
                        <a:t>(2)</a:t>
                      </a:r>
                      <a:endParaRPr lang="en-US" sz="12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</a:tr>
              <a:tr h="418477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</a:rPr>
                        <a:t>மகிழ்ச்சியுடன்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chemeClr val="tx1"/>
                          </a:solidFill>
                        </a:rPr>
                        <a:t>பங்கேற்றல்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66FFFF"/>
                    </a:solidFill>
                  </a:tcPr>
                </a:tc>
              </a:tr>
              <a:tr h="418477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</a:rPr>
                        <a:t>பாடலின்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</a:rPr>
                        <a:t>கருத்தைப்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</a:rPr>
                        <a:t>புரிந்துகொள்ளல்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66FFFF"/>
                    </a:solidFill>
                  </a:tcPr>
                </a:tc>
              </a:tr>
              <a:tr h="418477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</a:rPr>
                        <a:t>தெளிவான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chemeClr val="tx1"/>
                          </a:solidFill>
                        </a:rPr>
                        <a:t>ஒலிப்புமுறை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66FFFF"/>
                    </a:solidFill>
                  </a:tcPr>
                </a:tc>
              </a:tr>
              <a:tr h="348729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</a:rPr>
                        <a:t>ஒலிநயத்துடன்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chemeClr val="tx1"/>
                          </a:solidFill>
                        </a:rPr>
                        <a:t>பாடுதல்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66FFFF"/>
                    </a:solidFill>
                  </a:tcPr>
                </a:tc>
              </a:tr>
              <a:tr h="836954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</a:rPr>
                        <a:t>அச்சம்கூச்சமின்றிப்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</a:rPr>
                        <a:t>பாடுதல்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66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43000" y="4419600"/>
            <a:ext cx="708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குறைதீர்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	      -	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பாடலைப்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பன்முறை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பாடப்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பயிற்சியளித்தல்</a:t>
            </a:r>
            <a:endParaRPr lang="en-US" b="1" dirty="0" smtClean="0">
              <a:latin typeface="TAU-Paalai" pitchFamily="34" charset="0"/>
              <a:cs typeface="TAU-Paalai" pitchFamily="34" charset="0"/>
            </a:endParaRPr>
          </a:p>
          <a:p>
            <a:endParaRPr lang="en-US" b="1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தொடர்பணி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	      -	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ஓசைநயத்துடன்கூடிய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வேறு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எளிய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				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பாடல்களை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அறிந்துவரச்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b="1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Autofit/>
          </a:bodyPr>
          <a:lstStyle/>
          <a:p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மூன்றாம்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வகுப்பு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இரண்டாம்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பருவம்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2000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பாடம்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முறை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விளைவுகள்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பள்ளிசார்ந்த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மதிப்பீடு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நட்பே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உயர்வு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algn="ctr"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புதிர்க்கதை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algn="ctr">
              <a:buNone/>
            </a:pPr>
            <a:endParaRPr lang="en-US" sz="2000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8153400" cy="4358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791200"/>
          </a:xfrm>
          <a:solidFill>
            <a:srgbClr val="00FFFF"/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நோக்கங்கள்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கேட்கும்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ஆர்வத்தை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வளர்த்தல்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கதையின்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மையக்கருத்தைப்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புரிந்துகொள்ளச்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புதிய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அறிமுகம்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புதிய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சொற்களுக்கான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அறியச்செய்தல்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சிறுசிறு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தொடர்களைப்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படித்துக்காட்டச்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தங்குதடையின்றிக்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கோவையாகக்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கூறும்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திறன்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வளர்த்தல்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சொற்களஞ்சியம்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பெருக்குதல்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முறைகள்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படங்களைக்காட்டி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ஆர்வமூட்டுதல்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வரும்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பாத்திரத்தைப்போலப்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பேசிக்காட்டுதல்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நடிப்புமுறையைப்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பயன்படுத்துதல்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வினாவிடை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முறையில்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கதையைப்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புரிந்துகொள்ள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வைத்தல்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குரலேற்ற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இறக்கத்துடனும்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உடல்அசைவுகளுடனும்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ஒலிக்குறிப்புகளை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எழுப்பியும்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கூறுதல்</a:t>
            </a:r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/>
          </a:bodyPr>
          <a:lstStyle/>
          <a:p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எதிர்பார்க்கப்படும்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விளைவுகள்</a:t>
            </a:r>
            <a:endParaRPr lang="en-US" sz="2400" b="1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  <a:solidFill>
            <a:srgbClr val="00FFFF"/>
          </a:solidFill>
        </p:spPr>
        <p:txBody>
          <a:bodyPr>
            <a:normAutofit/>
          </a:bodyPr>
          <a:lstStyle/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கேட்டறியாத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எளிய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கதைகளைக்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கவனத்துடன்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கருத்தூன்றிக்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கேட்டுப்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புரிந்துகொள்வர்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அவற்றின்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மீதான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தங்கள்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கருத்தினை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நோக்கினை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வெளிப்படுத்துவர்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அறிந்த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கேட்ட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கதைகளைக்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கலவைத்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தொடரில்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பேசுவர்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கேட்டணர்ந்த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கதையின்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தலைப்புகள்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கதைமாந்தர்கள்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பற்றி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வினாக்கள்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கேட்டல்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கருத்தாடல்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கருத்துகளை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வெளிப்படுத்துவர்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கேட்கும்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படிக்கும்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கதையைப்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புரிந்துகொண்டு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கருத்துகளால்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வளப்படுத்துவர்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தெளிவான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ஒலிப்புடன்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குறில்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நெடில்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மயங்கொலிப்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பிழைகளின்றிப்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படிப்பர்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படிக்கும்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பகுதியில்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இடம்பெறும்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புதிய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சொற்களைச்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சூழல்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அடிப்படையில்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புரிந்துகொண்டு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பிறகு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அவற்றின்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சரியான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அறிந்துகொள்ள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முயல்வர்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கதையைப்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படித்துப்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பொருளுணர்ந்து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கருத்து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தெரிவிப்பர்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கேட்கப்படும்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வினாக்களுக்கு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விடையளிப்பர்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  <a:solidFill>
            <a:srgbClr val="00FFFF"/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பயிற்சிகள்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– 1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சரியான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விடையைத்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தெரிவு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செய்வோமா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?</a:t>
            </a:r>
          </a:p>
          <a:p>
            <a:pPr marL="457200" indent="-457200">
              <a:buAutoNum type="arabicPeriod"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இரை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என்னும்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சொல்லின்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</a:p>
          <a:p>
            <a:pPr marL="457200" indent="-457200"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அ)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உணவு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   ஆ)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இருப்பிடம்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    இ)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மலை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ஈ)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இறைவன்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</a:p>
          <a:p>
            <a:pPr marL="457200" indent="-457200">
              <a:buAutoNum type="arabicPeriod" startAt="2"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முதுமை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என்னும்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சொல்லின்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எதிர்ச்சொல்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அ)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சிறுமை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   ஆ)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தீமை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     இ)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பெருமை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ஈ)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இளமை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– 2</a:t>
            </a:r>
          </a:p>
          <a:p>
            <a:pPr marL="457200" indent="-457200"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முறைமாறியுள்ள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சொற்களை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முறைப்படுத்தி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எழுதுக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செல்லலாம்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இரைதேட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புல்வெளியில்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AutoNum type="arabicPeriod"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அழைத்து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நண்பனை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செல்கிறாய்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எங்கு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AutoNum type="arabicPeriod"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கட்டை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முதுமையில்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உயரம்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இளமையில்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096000"/>
          </a:xfrm>
          <a:solidFill>
            <a:srgbClr val="00FFFF"/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- 3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புதிருக்குப்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பொருத்தமான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படத்தை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நிரப்புக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உணவை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எடுத்திடுவாள்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உண்ணாமல்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வைத்திடுவாள்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உடல்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மெலிந்த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பெண்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அவள்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யார்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?</a:t>
            </a:r>
          </a:p>
          <a:p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வெள்ளையாம்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வெள்ளைக்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குடம்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விழுந்தால்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சல்லிக்குடம்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என்ன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?</a:t>
            </a:r>
          </a:p>
          <a:p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கொடி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கொடியாம்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பூங்கொடியாம்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கிளி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தின்னும்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பழம்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இதுவாம்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என்ன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?</a:t>
            </a:r>
          </a:p>
          <a:p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தட்டு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தங்கத்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தட்டு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தகதகக்கும்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வெள்ளித்தட்டு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தலைக்குமேல்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உலா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வரும்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என்ன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?</a:t>
            </a:r>
          </a:p>
          <a:p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ஆயிரம்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கொண்ட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மிகப்பெரிய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மிட்டாய்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கடை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என்ன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?</a:t>
            </a:r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990600"/>
            <a:ext cx="8477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2057400"/>
            <a:ext cx="914400" cy="829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3200400"/>
            <a:ext cx="887529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300" y="4343400"/>
            <a:ext cx="881764" cy="873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5410200"/>
            <a:ext cx="885106" cy="863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வணக்கம்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19200"/>
            <a:ext cx="81534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791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– 4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ஒரு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பொருள்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தரும்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பல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அறிக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endParaRPr lang="en-US" sz="2000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905000"/>
            <a:ext cx="3549428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2219" y="1905000"/>
            <a:ext cx="3549427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066800" y="21336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219200" y="22860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371600" y="24384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524000" y="25908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914400" y="19050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9200" y="2286000"/>
            <a:ext cx="914400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solidFill>
                  <a:srgbClr val="0000FF"/>
                </a:solidFill>
              </a:rPr>
              <a:t>பரவசம்</a:t>
            </a: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4600" y="2209800"/>
            <a:ext cx="914400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solidFill>
                  <a:srgbClr val="0000FF"/>
                </a:solidFill>
              </a:rPr>
              <a:t>களிப்பு</a:t>
            </a: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rot="5400000">
            <a:off x="3262699" y="3298195"/>
            <a:ext cx="914400" cy="2616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dirty="0" err="1" smtClean="0">
                <a:solidFill>
                  <a:srgbClr val="0000FF"/>
                </a:solidFill>
              </a:rPr>
              <a:t>ஆனந்தம்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685800" y="3352800"/>
            <a:ext cx="914400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solidFill>
                  <a:srgbClr val="0000FF"/>
                </a:solidFill>
              </a:rPr>
              <a:t>இன்பம்</a:t>
            </a: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95400" y="4419600"/>
            <a:ext cx="914400" cy="2539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050" dirty="0" err="1" smtClean="0">
                <a:solidFill>
                  <a:srgbClr val="0000FF"/>
                </a:solidFill>
              </a:rPr>
              <a:t>சந்தோசம்</a:t>
            </a:r>
            <a:endParaRPr lang="en-US" sz="1050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90800" y="4343400"/>
            <a:ext cx="914400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solidFill>
                  <a:srgbClr val="0000FF"/>
                </a:solidFill>
              </a:rPr>
              <a:t>சுகம்</a:t>
            </a: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05000" y="3276600"/>
            <a:ext cx="1066800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solidFill>
                  <a:srgbClr val="0000FF"/>
                </a:solidFill>
              </a:rPr>
              <a:t>மகிழ்ச்சி</a:t>
            </a: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19800" y="3352800"/>
            <a:ext cx="990600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rgbClr val="0000FF"/>
                </a:solidFill>
              </a:rPr>
              <a:t>அழகு</a:t>
            </a:r>
            <a:endParaRPr lang="en-US" sz="1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பள்ளிசார்ந்த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மதிப்பீடு</a:t>
            </a:r>
            <a:endParaRPr lang="en-US" sz="2400" dirty="0"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  <a:solidFill>
            <a:srgbClr val="00FFFF"/>
          </a:solidFill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தொடர்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மற்றும்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முழுமையான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மதிப்பீட்டுச்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செயல்பாடுகள்</a:t>
            </a:r>
            <a:endParaRPr lang="en-US" sz="2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algn="ctr"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வளரறி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(அ)</a:t>
            </a:r>
          </a:p>
          <a:p>
            <a:pPr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மூன்றாம்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வகுப்பு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-	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தனியாள்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</a:t>
            </a:r>
            <a:endParaRPr lang="en-US" sz="2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தலைப்பு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-	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நட்பே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உயர்வு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புதிர்க்கதை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</a:t>
            </a:r>
          </a:p>
          <a:p>
            <a:pPr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கால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அளவு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-	25நி</a:t>
            </a:r>
          </a:p>
          <a:p>
            <a:pPr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செயல்பாட்டின்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வகை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-	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கதை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கேட்டல்</a:t>
            </a:r>
            <a:endParaRPr lang="en-US" sz="2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நோக்கம்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-	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கதையைக்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கேட்டு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எளிய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					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வினாக்களுக்கு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விடையளித்தல்</a:t>
            </a:r>
            <a:endParaRPr lang="en-US" sz="2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தேவைப்படும்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பொருள்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  -	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கதைப்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பாத்திரங்களின்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						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உருவப்படங்கள்</a:t>
            </a:r>
            <a:endParaRPr lang="en-US" sz="2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செயல்படுத்தும்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முறை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   -	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கதையை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உற்றுக்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கவனிக்கச்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					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செய்து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மாணவர்களிடம்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					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அதுதொடர்பான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வினாக்கள்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கேட்டல்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143000" y="1219200"/>
          <a:ext cx="6858000" cy="312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3200400"/>
                <a:gridCol w="1752600"/>
                <a:gridCol w="914400"/>
              </a:tblGrid>
              <a:tr h="520700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வ.எண்</a:t>
                      </a:r>
                      <a:endParaRPr lang="en-US" sz="1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மதிப்பீட்டுக்</a:t>
                      </a:r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கூறுகள்</a:t>
                      </a:r>
                      <a:endParaRPr lang="en-US" sz="1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முயற்சி</a:t>
                      </a:r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தேவை</a:t>
                      </a:r>
                      <a:endParaRPr lang="en-US" sz="1400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                 (1)</a:t>
                      </a:r>
                      <a:endParaRPr lang="en-US" sz="1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நன்று</a:t>
                      </a:r>
                      <a:endParaRPr lang="en-US" sz="1400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    (2)</a:t>
                      </a:r>
                      <a:endParaRPr lang="en-US" sz="14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கதை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நிகழ்வை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உற்றுக்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கேட்டல்</a:t>
                      </a:r>
                      <a:endParaRPr lang="en-US" sz="1200" dirty="0"/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rgbClr val="00FFFF"/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கதை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கூறும்போது</a:t>
                      </a:r>
                      <a:r>
                        <a:rPr lang="en-US" sz="1200" dirty="0" smtClean="0"/>
                        <a:t>,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இடையூறு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ஏற்படுத்தாமல்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கேட்டல்</a:t>
                      </a:r>
                      <a:endParaRPr lang="en-US" sz="1200" dirty="0"/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rgbClr val="00FFFF"/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கதையில்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ஐயம்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ஏற்படின்</a:t>
                      </a:r>
                      <a:r>
                        <a:rPr lang="en-US" sz="1200" dirty="0" smtClean="0"/>
                        <a:t>, </a:t>
                      </a:r>
                      <a:r>
                        <a:rPr lang="en-US" sz="1200" dirty="0" err="1" smtClean="0"/>
                        <a:t>பொருத்தமான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வினா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கேட்டல்</a:t>
                      </a:r>
                      <a:endParaRPr lang="en-US" sz="1200" dirty="0"/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rgbClr val="00FFFF"/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ஆசிரியர்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கேட்கும்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வினாக்களுக்கு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ஏற்ற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விடையளித்தல்</a:t>
                      </a:r>
                      <a:endParaRPr lang="en-US" sz="1200" dirty="0"/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rgbClr val="00FFFF"/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கதையை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மீள்கொணரும்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திறன்</a:t>
                      </a:r>
                      <a:endParaRPr lang="en-US" sz="1200" dirty="0"/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66800" y="5029200"/>
            <a:ext cx="6858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 smtClean="0"/>
              <a:t>குறைதீர்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கற்பித்தல்</a:t>
            </a:r>
            <a:r>
              <a:rPr lang="en-US" sz="1400" b="1" dirty="0" smtClean="0"/>
              <a:t> – </a:t>
            </a:r>
            <a:r>
              <a:rPr lang="en-US" sz="1400" b="1" dirty="0" err="1" smtClean="0"/>
              <a:t>மாணவர்க்கு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ஆர்வமூட்டும்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வகையில்</a:t>
            </a:r>
            <a:r>
              <a:rPr lang="en-US" sz="1400" b="1" dirty="0" smtClean="0"/>
              <a:t> 			        </a:t>
            </a:r>
            <a:r>
              <a:rPr lang="en-US" sz="1400" b="1" dirty="0" err="1" smtClean="0"/>
              <a:t>விலங்கு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முதலான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உயிரினங்களின்</a:t>
            </a:r>
            <a:r>
              <a:rPr lang="en-US" sz="1400" b="1" dirty="0" smtClean="0"/>
              <a:t> 			         </a:t>
            </a:r>
            <a:r>
              <a:rPr lang="en-US" sz="1400" b="1" dirty="0" err="1" smtClean="0"/>
              <a:t>கதைகளைக்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கூறுதல்</a:t>
            </a:r>
            <a:endParaRPr lang="en-US" sz="1400" b="1" dirty="0" smtClean="0"/>
          </a:p>
          <a:p>
            <a:endParaRPr lang="en-US" sz="1400" b="1" dirty="0" smtClean="0"/>
          </a:p>
          <a:p>
            <a:r>
              <a:rPr lang="en-US" sz="1400" b="1" dirty="0" err="1" smtClean="0"/>
              <a:t>தொடர்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செயல்</a:t>
            </a:r>
            <a:r>
              <a:rPr lang="en-US" sz="1400" b="1" dirty="0" smtClean="0"/>
              <a:t> -      </a:t>
            </a:r>
            <a:r>
              <a:rPr lang="en-US" sz="1400" b="1" dirty="0" err="1" smtClean="0"/>
              <a:t>எளிய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சிறுகதைகளைக்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கேட்டு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வந்து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வகுப்பில்</a:t>
            </a:r>
            <a:r>
              <a:rPr lang="en-US" sz="1400" b="1" dirty="0" smtClean="0"/>
              <a:t> 		</a:t>
            </a:r>
            <a:r>
              <a:rPr lang="en-US" sz="1400" b="1" dirty="0" err="1" smtClean="0"/>
              <a:t>கூறச்செய்தல்</a:t>
            </a:r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ஐந்தாம்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வகுப்பு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/>
            </a:r>
            <a:b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</a:b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நடைமுறை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இலக்கணம்</a:t>
            </a:r>
            <a:endParaRPr lang="en-US" sz="2400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86400"/>
          </a:xfrm>
          <a:solidFill>
            <a:srgbClr val="00FF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றல்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நோக்கங்கள் 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மொழி அறிவை வளர்த்தல்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/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மாணவர்களின் பேச்சில் ஏற்படும் பிழைகளைக் களைதல்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/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மாணவர்களின் எழுத்தில் ஏற்படும் பிழைகளைக் களைதல்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/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மொழிநடையைப் புரிந்துகொண்டு பயன்படுத்தச் செய்தல்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 </a:t>
            </a:r>
          </a:p>
          <a:p>
            <a:pPr lvl="0"/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பெயர்ச்சொற்களையும்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வினைச்சொற்களையும்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அடையாளம்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காணல்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ctr">
              <a:buNone/>
            </a:pP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பெயர்ச்சொல்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வினைச்சொல்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கற்பிக்கும்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முறைகள்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விதிவருமுறை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விளையாட்டு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முறை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துணைக்கருவிகளைப்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பயன்படுத்துதல்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எதிர்பார்க்கப்படும்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விளைவுகள்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மொழியின்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நுட்பமான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கூறுகளை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மனத்திற்கொண்டு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தமக்குரிய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மொழிநடையைக்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கட்டமைப்பர்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பொருண்மையை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அகரமுதலியில்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கண்டறிவர்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பல்வேறு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சூழல்களுக்கு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ஏற்ப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எழுதும்போது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மொழியின்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இலக்கணக்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கூறுகளைப்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புரிந்துகொண்டு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பொருத்தமான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பயன்படுத்திக்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கவனமாக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எழுதுவர்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சொற்களஞ்சியப்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பெருக்கத்திற்காகப்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படிப்பர்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/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3400"/>
            <a:ext cx="8610600" cy="6324600"/>
          </a:xfrm>
          <a:solidFill>
            <a:srgbClr val="00FF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>
              <a:buNone/>
            </a:pPr>
            <a:endParaRPr lang="en-US" sz="56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algn="ctr">
              <a:buNone/>
            </a:pPr>
            <a:r>
              <a:rPr lang="en-US" sz="6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பயிற்சிகள்</a:t>
            </a:r>
            <a:endParaRPr lang="en-US" sz="6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ta-IN" sz="6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6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– 1</a:t>
            </a:r>
          </a:p>
          <a:p>
            <a:pPr algn="just">
              <a:buNone/>
            </a:pPr>
            <a:r>
              <a:rPr lang="en-US" sz="6400" dirty="0" smtClean="0"/>
              <a:t>		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மாணவர்களைக் குழுவாகப் பிரித்து, ஒரு குழுவிடம் அவர்களின் பெயர்களைக் கூறும்படி செய்தல்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மற்றொரு குழுவிடம் அவர்கள் பள்ளிக்கு வரும்வழியில் கண்ட பொருள்களின் பெயர்களைக் கூறவைத்தல் இக்குழுக்கள் கூறிய சொற்களைப் பட்டியலிட்டுப் பெயரைக் குறிக்கின்ற சொற்கள் எல்லாம் பெயர்ச்சொற்கள் என்பதை அறிமுகம் செய்தல்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algn="just">
              <a:buNone/>
            </a:pP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(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எ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.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கா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.) 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கண்ணன்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கலைவாணி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கடை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காகிதம்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பேருந்து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,  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இலை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, ….</a:t>
            </a:r>
          </a:p>
          <a:p>
            <a:pPr>
              <a:buNone/>
            </a:pPr>
            <a:endParaRPr lang="en-US" sz="56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56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ta-IN" sz="6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6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-2</a:t>
            </a:r>
          </a:p>
          <a:p>
            <a:pPr>
              <a:buNone/>
            </a:pP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		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மாணவர்கள் மூவரை அழைத்து அவர்களிடம் அட்டவணை</a:t>
            </a:r>
            <a:r>
              <a:rPr lang="en-US" sz="6400" dirty="0" err="1" smtClean="0">
                <a:latin typeface="TAU-Paalai" pitchFamily="34" charset="0"/>
                <a:cs typeface="TAU-Paalai" pitchFamily="34" charset="0"/>
              </a:rPr>
              <a:t>யில்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6400" dirty="0" err="1" smtClean="0">
                <a:latin typeface="TAU-Paalai" pitchFamily="34" charset="0"/>
                <a:cs typeface="TAU-Paalai" pitchFamily="34" charset="0"/>
              </a:rPr>
              <a:t>எழுதப்பட்டவற்றைத்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  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தங்கள் குறிப்பேட்டில் எழுதிக்கொள்ளச் சொல்லுதல்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endParaRPr lang="en-US" sz="56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56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5600" dirty="0" smtClean="0">
                <a:latin typeface="TAU-Paalai" pitchFamily="34" charset="0"/>
                <a:cs typeface="TAU-Paalai" pitchFamily="34" charset="0"/>
              </a:rPr>
              <a:t> </a:t>
            </a:r>
          </a:p>
          <a:p>
            <a:pPr>
              <a:buNone/>
            </a:pPr>
            <a:r>
              <a:rPr lang="en-US" sz="5600" dirty="0" smtClean="0">
                <a:latin typeface="TAU-Paalai" pitchFamily="34" charset="0"/>
                <a:cs typeface="TAU-Paalai" pitchFamily="34" charset="0"/>
              </a:rPr>
              <a:t> </a:t>
            </a:r>
          </a:p>
          <a:p>
            <a:pPr>
              <a:buNone/>
            </a:pPr>
            <a:r>
              <a:rPr lang="en-US" sz="5600" dirty="0" smtClean="0">
                <a:latin typeface="TAU-Paalai" pitchFamily="34" charset="0"/>
                <a:cs typeface="TAU-Paalai" pitchFamily="34" charset="0"/>
              </a:rPr>
              <a:t> </a:t>
            </a:r>
          </a:p>
          <a:p>
            <a:pPr>
              <a:buNone/>
            </a:pPr>
            <a:r>
              <a:rPr lang="en-US" sz="5600" dirty="0" smtClean="0">
                <a:latin typeface="TAU-Paalai" pitchFamily="34" charset="0"/>
                <a:cs typeface="TAU-Paalai" pitchFamily="34" charset="0"/>
              </a:rPr>
              <a:t> </a:t>
            </a:r>
          </a:p>
          <a:p>
            <a:pPr>
              <a:buNone/>
            </a:pPr>
            <a:r>
              <a:rPr lang="en-US" sz="5600" dirty="0" smtClean="0">
                <a:latin typeface="TAU-Paalai" pitchFamily="34" charset="0"/>
                <a:cs typeface="TAU-Paalai" pitchFamily="34" charset="0"/>
              </a:rPr>
              <a:t> </a:t>
            </a:r>
          </a:p>
          <a:p>
            <a:pPr>
              <a:buNone/>
            </a:pPr>
            <a:r>
              <a:rPr lang="en-US" sz="5600" dirty="0" smtClean="0">
                <a:latin typeface="TAU-Paalai" pitchFamily="34" charset="0"/>
                <a:cs typeface="TAU-Paalai" pitchFamily="34" charset="0"/>
              </a:rPr>
              <a:t> </a:t>
            </a:r>
          </a:p>
          <a:p>
            <a:pPr algn="just">
              <a:buNone/>
            </a:pPr>
            <a:r>
              <a:rPr lang="en-US" sz="5600" dirty="0" smtClean="0">
                <a:latin typeface="TAU-Paalai" pitchFamily="34" charset="0"/>
                <a:cs typeface="TAU-Paalai" pitchFamily="34" charset="0"/>
              </a:rPr>
              <a:t>		</a:t>
            </a:r>
          </a:p>
          <a:p>
            <a:pPr algn="just">
              <a:buNone/>
            </a:pP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ஆசிரியர் </a:t>
            </a:r>
            <a:r>
              <a:rPr lang="en-US" sz="6400" dirty="0" err="1" smtClean="0">
                <a:latin typeface="TAU-Paalai" pitchFamily="34" charset="0"/>
                <a:cs typeface="TAU-Paalai" pitchFamily="34" charset="0"/>
              </a:rPr>
              <a:t>ஓர்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எழுத்தைக்  </a:t>
            </a:r>
            <a:r>
              <a:rPr lang="en-US" sz="6400" dirty="0" err="1" smtClean="0">
                <a:latin typeface="TAU-Paalai" pitchFamily="34" charset="0"/>
                <a:cs typeface="TAU-Paalai" pitchFamily="34" charset="0"/>
              </a:rPr>
              <a:t>கூற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6400" dirty="0" err="1" smtClean="0">
                <a:latin typeface="TAU-Paalai" pitchFamily="34" charset="0"/>
                <a:cs typeface="TAU-Paalai" pitchFamily="34" charset="0"/>
              </a:rPr>
              <a:t>மாணவர்கள்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அவ்வெழுத்தில்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  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தொடங்கும் மனிதனின் பெயர்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விலங்கின் பெயர்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ஊரின் பெயர்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பொருளின் பெயர் ஆகியவற்றை எழுதுதல் வேண்டும்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பின்னர், </a:t>
            </a:r>
            <a:r>
              <a:rPr lang="en-US" sz="6400" dirty="0" err="1" smtClean="0">
                <a:latin typeface="TAU-Paalai" pitchFamily="34" charset="0"/>
                <a:cs typeface="TAU-Paalai" pitchFamily="34" charset="0"/>
              </a:rPr>
              <a:t>மாணவர்கள்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மூவரையும் </a:t>
            </a:r>
            <a:r>
              <a:rPr lang="en-US" sz="6400" dirty="0" err="1" smtClean="0">
                <a:latin typeface="TAU-Paalai" pitchFamily="34" charset="0"/>
                <a:cs typeface="TAU-Paalai" pitchFamily="34" charset="0"/>
              </a:rPr>
              <a:t>தாம்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எழுதி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ய 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பெயர்ச்சொற்களை</a:t>
            </a:r>
            <a:r>
              <a:rPr lang="en-US" sz="6400" dirty="0" err="1" smtClean="0">
                <a:latin typeface="TAU-Paalai" pitchFamily="34" charset="0"/>
                <a:cs typeface="TAU-Paalai" pitchFamily="34" charset="0"/>
              </a:rPr>
              <a:t>ப்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6400" dirty="0" err="1" smtClean="0">
                <a:latin typeface="TAU-Paalai" pitchFamily="34" charset="0"/>
                <a:cs typeface="TAU-Paalai" pitchFamily="34" charset="0"/>
              </a:rPr>
              <a:t>படி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க்கச் செய்தல் வேண்டும்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ta-IN" sz="6400" dirty="0" smtClean="0">
                <a:latin typeface="TAU-Paalai" pitchFamily="34" charset="0"/>
                <a:cs typeface="TAU-Paalai" pitchFamily="34" charset="0"/>
              </a:rPr>
              <a:t>இதன்மூலம் பெயர்ச்சொற்களை மாணவர்களின் மனத்தில் பதியவைக்க</a:t>
            </a:r>
            <a:r>
              <a:rPr lang="en-US" sz="6400" dirty="0" err="1" smtClean="0">
                <a:latin typeface="TAU-Paalai" pitchFamily="34" charset="0"/>
                <a:cs typeface="TAU-Paalai" pitchFamily="34" charset="0"/>
              </a:rPr>
              <a:t>லாம்</a:t>
            </a:r>
            <a:r>
              <a:rPr lang="en-US" sz="64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981200" y="3429000"/>
          <a:ext cx="5334000" cy="124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  <a:gridCol w="1066800"/>
                <a:gridCol w="866775"/>
                <a:gridCol w="1066800"/>
                <a:gridCol w="1266825"/>
              </a:tblGrid>
              <a:tr h="45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a-IN" sz="14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மனிதன்</a:t>
                      </a:r>
                      <a:endParaRPr lang="en-US" sz="1400" dirty="0" smtClean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endParaRPr 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a-IN" sz="14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விலங்கு</a:t>
                      </a:r>
                      <a:endParaRPr lang="en-US" sz="1400" dirty="0" smtClean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endParaRPr 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a-IN" sz="14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ஊர்</a:t>
                      </a:r>
                      <a:endParaRPr lang="en-US" sz="1400" dirty="0" smtClean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a-IN" sz="14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பொருள்</a:t>
                      </a:r>
                      <a:endParaRPr lang="en-US" sz="1400" dirty="0" smtClean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endParaRPr 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a-IN" sz="14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மதிப்பெண்</a:t>
                      </a:r>
                      <a:endParaRPr lang="en-US" sz="1400" dirty="0" smtClean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endParaRPr 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556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556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  <a:solidFill>
            <a:srgbClr val="00FF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ta-IN" sz="2400" b="1" dirty="0" smtClean="0">
                <a:latin typeface="TAU-Paalai" pitchFamily="34" charset="0"/>
                <a:cs typeface="TAU-Paalai" pitchFamily="34" charset="0"/>
              </a:rPr>
              <a:t>வினைச்சொல்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ta-IN" sz="2400" b="1" dirty="0" smtClean="0"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-3</a:t>
            </a: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மாணவர்கள் இருவரை எழுப்பி அவர்கள் காலையிலிருந்து செய்த செயல்களைக் கூற வைத்தல்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எழுந்தேன்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படித்தேன்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குளித்தேன்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சாப்பிட்டேன்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நட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ந்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தேன்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வந்தேன் என்பன போன்ற வினைச்சொற்களை மாணவர்கள் கூறிய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வற்றிலி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ருந்து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வினையைக்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குறிக்கும் சொற்கள் வினைச்சொற்கள் என்பதை விளக்குதல்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  <a:solidFill>
            <a:srgbClr val="00FF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– 4</a:t>
            </a:r>
          </a:p>
          <a:p>
            <a:pPr algn="just">
              <a:buNone/>
            </a:pP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                      </a:t>
            </a:r>
          </a:p>
          <a:p>
            <a:pPr algn="just">
              <a:buNone/>
            </a:pP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                  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படி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எழுது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ஓடு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ஆடு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சிரி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அழு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குதி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போ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வா</a:t>
            </a: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		</a:t>
            </a:r>
          </a:p>
          <a:p>
            <a:pPr algn="just">
              <a:buNone/>
            </a:pP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		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போன்ற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சொற்கள்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எழுதப்பட்ட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சொல் அட்டைகளை எழுதி வைத்திருத்தல் வேண்டும்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 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மாணவர் ஒருவரை அழைத்து அவரிடம் ஒரு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சொ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ல் அட்டையைக்காட்டுதல் வேண்டும்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 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மாணவர்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சொல்லட்டையில்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உள்ள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செயலைச் செய்துகாட்ட வேண்டும்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 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மாணவர்கள் அச்செயலைக் குறிக்கும் வினைச் சொல்லைக் கூறுதல் வேண்டும்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 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இவ்வாறாக அன்றாட வாழ்வில் பயன்படுத்தும் வினைச் சொற்களை மாணவர்களுக்குக் கூறலாம்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- 5</a:t>
            </a:r>
          </a:p>
          <a:p>
            <a:pPr>
              <a:buNone/>
            </a:pP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பின்வரும் எழுத்துகளில் தொடங்கும் பெயர்ச்சொற்களை எழுதுக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---------		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---------------		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வே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---------</a:t>
            </a:r>
          </a:p>
          <a:p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----------	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கொ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-------------		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பா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----------</a:t>
            </a: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ta-IN" sz="2000" b="1" dirty="0" smtClean="0"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-6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படங்களில் காணப்படும் சொற்களை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பெயர்ச்சொற்கள்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 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வினைச்சொற்கள் எனவகைப்படுத்துக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</a:t>
            </a:r>
          </a:p>
          <a:p>
            <a:endParaRPr lang="en-US" dirty="0" smtClean="0"/>
          </a:p>
          <a:p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குழந்தை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 -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பெயர்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------------		----------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சிரிக்கிறது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வினை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------------		----------</a:t>
            </a:r>
          </a:p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657600"/>
            <a:ext cx="1317228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3665764"/>
            <a:ext cx="1335024" cy="1191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7468" y="3657600"/>
            <a:ext cx="1303932" cy="1172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  <a:solidFill>
            <a:srgbClr val="00FF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ta-IN" sz="2000" b="1" dirty="0" smtClean="0"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-7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ta-IN" sz="2000" b="1" dirty="0" smtClean="0">
                <a:latin typeface="TAU-Paalai" pitchFamily="34" charset="0"/>
                <a:cs typeface="TAU-Paalai" pitchFamily="34" charset="0"/>
              </a:rPr>
              <a:t>பெயர்ச்சொற்களால் நிரப்புக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.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----------------- 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படித்தான்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நாற்காலியின்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------------- 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உடைந்தது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கரும்பின் சுவை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------------------</a:t>
            </a:r>
          </a:p>
          <a:p>
            <a:pPr lvl="0"/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--------------- 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கசக்கும்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------------- 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விளைந்தது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ta-IN" sz="2000" b="1" dirty="0" smtClean="0"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-8</a:t>
            </a:r>
          </a:p>
          <a:p>
            <a:pPr>
              <a:buNone/>
            </a:pPr>
            <a:r>
              <a:rPr lang="ta-IN" sz="2000" b="1" dirty="0" smtClean="0">
                <a:latin typeface="TAU-Paalai" pitchFamily="34" charset="0"/>
                <a:cs typeface="TAU-Paalai" pitchFamily="34" charset="0"/>
              </a:rPr>
              <a:t>வினைச்சொற்களால் நிரப்புக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.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1. 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குழந்தை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லுக்காக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-------------</a:t>
            </a: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2. 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ஆமை மெதுவாக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   --------------</a:t>
            </a: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3.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அரும்புமொழி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 நன்றாக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--------------</a:t>
            </a: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4. 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குமரன்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--------------------</a:t>
            </a: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5. 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பறவைகள்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-------------------</a:t>
            </a:r>
          </a:p>
          <a:p>
            <a:pPr lvl="0"/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2484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None/>
            </a:pP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- 9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கீழ்க்காணும்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உரைப்பகுதியிலுள்ள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 பெயர்ச்சொற்களையும் வினைச்சொற்களையும் பட்டியலிடுக.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</a:t>
            </a:r>
          </a:p>
          <a:p>
            <a:pPr algn="just"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ஆடுகள்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காட்டின்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ஓரத்தில்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மேய்ந்து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கொண்டிருந்தன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செழியன்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ஒரு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மரத்தடியில்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அமர்ந்து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காட்டின்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அழகை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இரசித்துக்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கொண்டிருந்தான்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அந்த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மரத்தின்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மேலிருந்த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குரங்குகளின்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அலப்பறை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ஓசை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அவனுக்கு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எரிச்சலாக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இருந்தது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அதனால்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அவன்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வேறு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ஒரு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மரத்தடிக்குச்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சென்று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அமர்ந்தான்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அங்கிருந்த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மரங்களில்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அணில்கள்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ஓடிப்பிடித்து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விளையாடின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506907"/>
            <a:ext cx="7848600" cy="3154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err="1" smtClean="0">
                <a:latin typeface="TAU-Paalai" pitchFamily="34" charset="0"/>
                <a:cs typeface="TAU-Paalai" pitchFamily="34" charset="0"/>
              </a:rPr>
              <a:t>தமிழ்</a:t>
            </a:r>
            <a:r>
              <a:rPr lang="en-US" sz="36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600" b="1" dirty="0" err="1" smtClean="0">
                <a:latin typeface="TAU-Paalai" pitchFamily="34" charset="0"/>
                <a:cs typeface="TAU-Paalai" pitchFamily="34" charset="0"/>
              </a:rPr>
              <a:t>கற்பித்தலும்</a:t>
            </a:r>
            <a:r>
              <a:rPr lang="en-US" sz="36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600" b="1" dirty="0" err="1" smtClean="0"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36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600" b="1" dirty="0" err="1" smtClean="0">
                <a:latin typeface="TAU-Paalai" pitchFamily="34" charset="0"/>
                <a:cs typeface="TAU-Paalai" pitchFamily="34" charset="0"/>
              </a:rPr>
              <a:t>விளைவுகளும்</a:t>
            </a:r>
            <a:r>
              <a:rPr lang="en-US" sz="3600" b="1" dirty="0" smtClean="0">
                <a:latin typeface="TAU-Paalai" pitchFamily="34" charset="0"/>
                <a:cs typeface="TAU-Paalai" pitchFamily="34" charset="0"/>
              </a:rPr>
              <a:t> </a:t>
            </a:r>
            <a:endParaRPr lang="en-US" sz="3600" b="1" dirty="0"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38600"/>
          </a:xfrm>
        </p:spPr>
        <p:txBody>
          <a:bodyPr>
            <a:normAutofit/>
          </a:bodyPr>
          <a:lstStyle/>
          <a:p>
            <a:pPr algn="just"/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கற்பித்தலுக்கு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நோக்கம்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எவ்வளவு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இன்றியமையாததோ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அவ்வளவு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இன்றியமையாதது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கற்றலில்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எதிர்பார்க்கப்படும்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அடைவு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 </a:t>
            </a:r>
          </a:p>
          <a:p>
            <a:pPr algn="just"/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ஒவ்வொரு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பாடப்பகுதியிலிருந்தும்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மாணவர்களிடம்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வளர்க்கப்பட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வேண்டிய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திறமைகள்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அல்லது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கற்றபின்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மாணவர்கள்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வெளிப்படுத்தும்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திறமைகளே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விளைவுகள்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algn="just"/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மொழிப்பாடத்தைக்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கற்றுக்கொள்வதால்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மொழியைச்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சிறப்பாகக்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கையாளுவதையும்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ஒழுக்கம்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மொழிப்பற்று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நாட்டுப்பற்று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பண்பாடு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முதலிய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கூறுகளையும்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மாணவர்கள்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வெளிப்படுத்த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வேண்டும்</a:t>
            </a:r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பள்ளி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சார்ந்த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மதிப்பீடு</a:t>
            </a:r>
            <a:endParaRPr lang="en-US" sz="2400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486400"/>
          </a:xfrm>
          <a:solidFill>
            <a:srgbClr val="00FFFF"/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தொடர்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மற்றும்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முழுமையான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மதிப்பீட்டுச்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செயல்பாடுகள்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algn="ctr"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வளரறி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(அ)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ஐந்தாம்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வகுப்பு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		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தனியாள்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தலைப்பு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	-     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பெயர்ச்சொல்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வினைச்சொல்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கற்கண்டு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கால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அளவு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-	25நி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செயல்பாட்டின்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வகை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-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விதிவருமுறையில்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இலக்கணம்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கற்பித்தல்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நோக்கம்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-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எளிய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எடுத்துக்காட்டுகள்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மூலம்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				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பெயரையும்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வினையையும்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அடையாளம்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			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காணச்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தேவைப்படும்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பொருள்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  	-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அட்டைகள்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விளக்கப்படங்கள்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செயல்படுத்தும்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முறை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   	-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பெயயர்ச்சொல்லுக்கும்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					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வினைச்சொல்லையும்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அறிந்துகொள்ள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			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அன்றாட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வாழ்வில்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பயன்படும்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சொற்களை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			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எடுத்துக்காட்டி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விளக்குதல்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990600" y="533400"/>
          <a:ext cx="7467600" cy="300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3733800"/>
                <a:gridCol w="1752600"/>
                <a:gridCol w="990600"/>
              </a:tblGrid>
              <a:tr h="34290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வ. </a:t>
                      </a:r>
                      <a:r>
                        <a:rPr lang="en-US" sz="16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எண்</a:t>
                      </a:r>
                      <a:endParaRPr lang="en-US" sz="16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மதிப்பீட்டுக்</a:t>
                      </a:r>
                      <a:r>
                        <a:rPr lang="en-US" sz="16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கூறுகள்</a:t>
                      </a:r>
                      <a:endParaRPr lang="en-US" sz="1600" dirty="0" smtClean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pPr algn="ctr"/>
                      <a:r>
                        <a:rPr lang="en-US" sz="1600" b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(5</a:t>
                      </a:r>
                      <a:r>
                        <a:rPr lang="en-US" sz="1600" b="0" dirty="0" smtClean="0">
                          <a:solidFill>
                            <a:srgbClr val="0000FF"/>
                          </a:solidFill>
                          <a:latin typeface="TAU-Paalai"/>
                          <a:cs typeface="TAU-Paalai"/>
                        </a:rPr>
                        <a:t>x 2 = 10)</a:t>
                      </a:r>
                      <a:endParaRPr lang="en-US" sz="1600" b="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முயற்சி</a:t>
                      </a:r>
                      <a:r>
                        <a:rPr lang="en-US" sz="16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தேவை</a:t>
                      </a:r>
                      <a:endParaRPr lang="en-US" sz="1600" dirty="0" smtClean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pPr algn="ctr"/>
                      <a:r>
                        <a:rPr lang="en-US" sz="16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(1)</a:t>
                      </a:r>
                      <a:endParaRPr lang="en-US" sz="16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நன்று</a:t>
                      </a:r>
                      <a:endParaRPr lang="en-US" sz="1600" dirty="0" smtClean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pPr algn="ctr"/>
                      <a:r>
                        <a:rPr lang="en-US" sz="16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(2)</a:t>
                      </a:r>
                      <a:endParaRPr lang="en-US" sz="16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TAU-Paalai" pitchFamily="34" charset="0"/>
                          <a:cs typeface="TAU-Paalai" pitchFamily="34" charset="0"/>
                        </a:rPr>
                        <a:t>1</a:t>
                      </a:r>
                      <a:endParaRPr lang="en-US" sz="16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AU-Paalai" pitchFamily="34" charset="0"/>
                          <a:cs typeface="TAU-Paalai" pitchFamily="34" charset="0"/>
                        </a:rPr>
                        <a:t>பெயர்ச்சொற்களை</a:t>
                      </a:r>
                      <a:r>
                        <a:rPr lang="en-US" sz="16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அடையாளம்</a:t>
                      </a:r>
                      <a:r>
                        <a:rPr lang="en-US" sz="16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காணல்</a:t>
                      </a:r>
                      <a:endParaRPr lang="en-US" sz="16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TAU-Paalai" pitchFamily="34" charset="0"/>
                          <a:cs typeface="TAU-Paalai" pitchFamily="34" charset="0"/>
                        </a:rPr>
                        <a:t>2</a:t>
                      </a:r>
                      <a:endParaRPr lang="en-US" sz="16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AU-Paalai" pitchFamily="34" charset="0"/>
                          <a:cs typeface="TAU-Paalai" pitchFamily="34" charset="0"/>
                        </a:rPr>
                        <a:t>வினைச்சொற்களை</a:t>
                      </a:r>
                      <a:r>
                        <a:rPr lang="en-US" sz="16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அடையாளம்</a:t>
                      </a:r>
                      <a:r>
                        <a:rPr lang="en-US" sz="16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காணல்</a:t>
                      </a:r>
                      <a:endParaRPr lang="en-US" sz="16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TAU-Paalai" pitchFamily="34" charset="0"/>
                          <a:cs typeface="TAU-Paalai" pitchFamily="34" charset="0"/>
                        </a:rPr>
                        <a:t>3</a:t>
                      </a:r>
                      <a:endParaRPr lang="en-US" sz="16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AU-Paalai" pitchFamily="34" charset="0"/>
                          <a:cs typeface="TAU-Paalai" pitchFamily="34" charset="0"/>
                        </a:rPr>
                        <a:t>பெயரையும்</a:t>
                      </a:r>
                      <a:r>
                        <a:rPr lang="en-US" sz="160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dirty="0" err="1" smtClean="0">
                          <a:latin typeface="TAU-Paalai" pitchFamily="34" charset="0"/>
                          <a:cs typeface="TAU-Paalai" pitchFamily="34" charset="0"/>
                        </a:rPr>
                        <a:t>வினையையும்</a:t>
                      </a:r>
                      <a:r>
                        <a:rPr lang="en-US" sz="160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dirty="0" err="1" smtClean="0">
                          <a:latin typeface="TAU-Paalai" pitchFamily="34" charset="0"/>
                          <a:cs typeface="TAU-Paalai" pitchFamily="34" charset="0"/>
                        </a:rPr>
                        <a:t>வேறுபடுத்தி</a:t>
                      </a:r>
                      <a:r>
                        <a:rPr lang="en-US" sz="160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dirty="0" err="1" smtClean="0">
                          <a:latin typeface="TAU-Paalai" pitchFamily="34" charset="0"/>
                          <a:cs typeface="TAU-Paalai" pitchFamily="34" charset="0"/>
                        </a:rPr>
                        <a:t>அறிதல்</a:t>
                      </a:r>
                      <a:endParaRPr lang="en-US" sz="16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TAU-Paalai" pitchFamily="34" charset="0"/>
                          <a:cs typeface="TAU-Paalai" pitchFamily="34" charset="0"/>
                        </a:rPr>
                        <a:t>4</a:t>
                      </a:r>
                      <a:endParaRPr lang="en-US" sz="16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AU-Paalai" pitchFamily="34" charset="0"/>
                          <a:cs typeface="TAU-Paalai" pitchFamily="34" charset="0"/>
                        </a:rPr>
                        <a:t>பெயரையும்</a:t>
                      </a:r>
                      <a:r>
                        <a:rPr lang="en-US" sz="160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dirty="0" err="1" smtClean="0">
                          <a:latin typeface="TAU-Paalai" pitchFamily="34" charset="0"/>
                          <a:cs typeface="TAU-Paalai" pitchFamily="34" charset="0"/>
                        </a:rPr>
                        <a:t>வினையையும்</a:t>
                      </a:r>
                      <a:r>
                        <a:rPr lang="en-US" sz="160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dirty="0" err="1" smtClean="0">
                          <a:latin typeface="TAU-Paalai" pitchFamily="34" charset="0"/>
                          <a:cs typeface="TAU-Paalai" pitchFamily="34" charset="0"/>
                        </a:rPr>
                        <a:t>தொடரில்</a:t>
                      </a:r>
                      <a:r>
                        <a:rPr lang="en-US" sz="16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அமைத்துக்</a:t>
                      </a:r>
                      <a:r>
                        <a:rPr lang="en-US" sz="16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கூறுதல்</a:t>
                      </a:r>
                      <a:endParaRPr lang="en-US" sz="16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TAU-Paalai" pitchFamily="34" charset="0"/>
                          <a:cs typeface="TAU-Paalai" pitchFamily="34" charset="0"/>
                        </a:rPr>
                        <a:t>5</a:t>
                      </a:r>
                      <a:endParaRPr lang="en-US" sz="16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TAU-Paalai" pitchFamily="34" charset="0"/>
                          <a:cs typeface="TAU-Paalai" pitchFamily="34" charset="0"/>
                        </a:rPr>
                        <a:t>தம்மைச்</a:t>
                      </a:r>
                      <a:r>
                        <a:rPr lang="en-US" sz="160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dirty="0" err="1" smtClean="0">
                          <a:latin typeface="TAU-Paalai" pitchFamily="34" charset="0"/>
                          <a:cs typeface="TAU-Paalai" pitchFamily="34" charset="0"/>
                        </a:rPr>
                        <a:t>சுற்றியுள்ள</a:t>
                      </a:r>
                      <a:r>
                        <a:rPr lang="en-US" sz="16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பொருள்களின்</a:t>
                      </a:r>
                      <a:r>
                        <a:rPr lang="en-US" sz="16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பெயர்களைக்</a:t>
                      </a:r>
                      <a:r>
                        <a:rPr lang="en-US" sz="16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கூறுதல்</a:t>
                      </a:r>
                      <a:endParaRPr lang="en-US" sz="16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19200" y="487680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குறைதீர்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செயல்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உறவினர்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பெயர்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நண்பர்களின்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பெயரைக்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கூறச்செய்து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, 	             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பெயர்ச்சொல்லை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விளக்குதல்</a:t>
            </a:r>
            <a:endParaRPr lang="en-US" b="1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தொடர்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செயல்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    -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பறவை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விலங்கு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சுற்றுப்புறத்தில்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காணும்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பொருள்களின்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	              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பெயர்களை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எழுதிவரச்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b="1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b="1" dirty="0" smtClean="0">
                <a:latin typeface="TAU-Paalai" pitchFamily="34" charset="0"/>
                <a:cs typeface="TAU-Paalai" pitchFamily="34" charset="0"/>
              </a:rPr>
              <a:t>	               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காலைமுதல்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இரவுவரை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செய்யும்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செயல்களை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			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எழுதிவரச்செய்தல்</a:t>
            </a:r>
            <a:endParaRPr lang="en-US" b="1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248400"/>
          </a:xfrm>
          <a:solidFill>
            <a:srgbClr val="92D05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r">
              <a:buNone/>
            </a:pPr>
            <a:r>
              <a:rPr lang="en-US" sz="72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U-Paalai" pitchFamily="34" charset="0"/>
                <a:cs typeface="TAU-Paalai" pitchFamily="34" charset="0"/>
              </a:rPr>
              <a:t>நன்றி</a:t>
            </a:r>
            <a:endParaRPr lang="en-US" sz="6000" dirty="0">
              <a:solidFill>
                <a:srgbClr val="0000FF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371600"/>
            <a:ext cx="6858000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563562"/>
          </a:xfrm>
        </p:spPr>
        <p:txBody>
          <a:bodyPr>
            <a:normAutofit/>
          </a:bodyPr>
          <a:lstStyle/>
          <a:p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தொடக்க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வகுப்புகளில்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மொழிப்பாடம்வழி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எதிர்பார்க்கப்படும்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விளைவுகள்</a:t>
            </a:r>
            <a:endParaRPr lang="en-US" sz="2000" b="1" dirty="0"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912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/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பிறர்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பேசுவதை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ஆர்வத்துடனும்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பொறுப்புடனும்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கவனத்துடனும்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கேட்டல்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algn="just"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தனது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அனுபவ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உலகம்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மற்றும்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கற்பனை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உலகை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எவ்விதத்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தயக்கமுமின்றி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இயற்கை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வழியில்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வெளிப்படுத்துதல்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algn="just"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பல்வேறு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சூழல்களில்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தன்னைத்தானே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வெளிப்படுத்திட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முயற்சித்தல்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பேசுதல்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குறிக்கோள்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வரைதல்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குறிப்புகள்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வழியாக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)</a:t>
            </a:r>
          </a:p>
          <a:p>
            <a:pPr algn="just"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மற்றும்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கவிதைகள்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கேட்பதில்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ஆர்வம்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கொள்ளுதல்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மேலும்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அவற்றைக்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கேட்டல்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கூறுதல்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ஒப்புவித்தல்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algn="just"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தாம்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பார்த்த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கேட்ட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மற்றும்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படித்த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கருத்துகளைத்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சொந்தமொழியில்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வெளிப்படுத்துதல்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மேலும்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அவை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பற்றிக்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கலந்துரையாடுதல்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தங்களின்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எதிர்வினையைத்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தருதல்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algn="just"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கதைகளையும்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கவிதைகளையும்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சொந்தமொழியில்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கூறுவது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மற்றும்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எழுதுவதுடன்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அவற்றைத்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சொந்த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அனுபவங்களோடு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தொடர்புபடுத்துதல்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>
            <a:alpha val="5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457200"/>
          </a:xfrm>
        </p:spPr>
        <p:txBody>
          <a:bodyPr>
            <a:normAutofit/>
          </a:bodyPr>
          <a:lstStyle/>
          <a:p>
            <a:pPr algn="r"/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தொடர்ச்சி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. . . . .</a:t>
            </a:r>
            <a:endParaRPr lang="en-US" sz="2400" b="1" dirty="0"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7912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கவிதையில்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அல்லது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தேவைப்படுகின்ற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முடிவுகளை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தீர்வுகளைக்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கண்டறிதல்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வடிவங்களைப்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பார்த்தும்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ஒலிகளைக்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கேட்டும்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அவற்றைப்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புரிந்துகொண்டு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முயற்சி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செய்தல்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மேலும்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அவற்றிற்கிடையே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தொடர்பை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ஏற்படுத்தவும்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முயலுதல்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ஒரு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சூழல்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வரைபடம்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போன்றவற்றைப்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படித்துப்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பார்த்துப்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பொருளுணர்ந்து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அவற்றின்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அடிப்படையில்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அனுமானித்தல்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படித்தல்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திறனை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அன்றாடத்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தேவைகளுடன்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தொடர்புபடுத்துதல்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 (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பள்ளிக்கு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உள்ளேயும்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வெளியேயும்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)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ஒருவருடைய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பெயரை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பாடநூலின்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பெயரை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விருப்பமான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பாடப்பகுதியைப்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படித்தல்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ஓவியத்தைத்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தமது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சுயவெளிப்பாட்டின்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ஊடகமாகப்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பயன்படுத்துதல்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தமக்கு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விருப்பமான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புத்தகங்கள்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பாடநூல்களை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நூலகம்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அல்லது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பிற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வள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மூலங்களிலிருந்து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படிப்பு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மூலை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விளம்பரப்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பலகைகள்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பல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பொருள்களின்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உறைகள்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குழந்தைகளுக்கான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இதழ்கள்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)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தேடி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எடுத்துப்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படித்தல்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>
            <a:alpha val="5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/>
          </a:bodyPr>
          <a:lstStyle/>
          <a:p>
            <a:pPr algn="r"/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தொடர்ச்சி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. . . . .</a:t>
            </a:r>
            <a:endParaRPr lang="en-US" sz="2400" b="1" dirty="0"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58674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பல்வேறு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தலைப்புகள்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பற்றிப்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பல்வேறு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நோக்கங்களுக்காக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எழுதுதல்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ஒருவரது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கற்பனையின்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அடிப்படையில்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கவிதை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பாடப்பொருள்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பற்றிய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பகுதியை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நுட்பமாக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நன்கு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ஆய்ந்து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அதன்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மையக்கருத்தை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இனம்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காணல்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சூழல்களின்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துணைகொண்டு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புதிய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பொருண்மையை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பல்வேறு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நிறுத்தக்குறிகளின்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பயன்பாட்டைப்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புரிந்துகொண்டு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அவற்றைப்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பயன்படுத்துதல்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நோக்கம்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மற்றும்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சூழலுக்கு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ஏற்ப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பொருத்தமான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மற்றும்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தொடரமைப்புகளைத்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தேர்ந்தெடுத்துப்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பயன்படுத்துதல்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புதிய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சொற்களுக்குப்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பொருண்மையைப்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படஅகராதிகளில்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கண்டறிதல்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மொழியின்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சந்தம்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மற்றும்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ஒலிஇயைபைப்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புரிந்துகொண்டு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அவற்றைப்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பயன்படுத்துதல்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பள்ளிமொழிக்கும்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வீட்டுமொழிக்கும்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இடையேயான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தொடர்பை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உருவாக்குதல்</a:t>
            </a:r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தொடக்கவகுப்புகள்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-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தமிழ்ப்பாடநூல்களில்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இடம்பெற்றுள்ள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விளைவுகள்</a:t>
            </a:r>
            <a:endParaRPr lang="en-US" sz="2400" dirty="0"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FF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>
              <a:buNone/>
            </a:pP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		</a:t>
            </a:r>
            <a:r>
              <a:rPr lang="en-US" sz="2200" dirty="0" err="1" smtClean="0">
                <a:latin typeface="TAU-Paalai" pitchFamily="34" charset="0"/>
                <a:cs typeface="TAU-Paalai" pitchFamily="34" charset="0"/>
              </a:rPr>
              <a:t>தொடக்க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200" dirty="0" err="1" smtClean="0">
                <a:latin typeface="TAU-Paalai" pitchFamily="34" charset="0"/>
                <a:cs typeface="TAU-Paalai" pitchFamily="34" charset="0"/>
              </a:rPr>
              <a:t>வகுப்புகளில்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200" dirty="0" err="1" smtClean="0">
                <a:latin typeface="TAU-Paalai" pitchFamily="34" charset="0"/>
                <a:cs typeface="TAU-Paalai" pitchFamily="34" charset="0"/>
              </a:rPr>
              <a:t>மொழிப்பாடம்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200" dirty="0" err="1" smtClean="0">
                <a:latin typeface="TAU-Paalai" pitchFamily="34" charset="0"/>
                <a:cs typeface="TAU-Paalai" pitchFamily="34" charset="0"/>
              </a:rPr>
              <a:t>சார்ந்து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200" dirty="0" err="1" smtClean="0">
                <a:latin typeface="TAU-Paalai" pitchFamily="34" charset="0"/>
                <a:cs typeface="TAU-Paalai" pitchFamily="34" charset="0"/>
              </a:rPr>
              <a:t>திறன்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200" dirty="0" err="1" smtClean="0">
                <a:latin typeface="TAU-Paalai" pitchFamily="34" charset="0"/>
                <a:cs typeface="TAU-Paalai" pitchFamily="34" charset="0"/>
              </a:rPr>
              <a:t>அடிப்படையிலான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200" dirty="0" err="1" smtClean="0"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200" dirty="0" err="1" smtClean="0">
                <a:latin typeface="TAU-Paalai" pitchFamily="34" charset="0"/>
                <a:cs typeface="TAU-Paalai" pitchFamily="34" charset="0"/>
              </a:rPr>
              <a:t>விளைவுகள்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200" dirty="0" err="1" smtClean="0">
                <a:latin typeface="TAU-Paalai" pitchFamily="34" charset="0"/>
                <a:cs typeface="TAU-Paalai" pitchFamily="34" charset="0"/>
              </a:rPr>
              <a:t>பாடநூலின்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200" dirty="0" err="1" smtClean="0">
                <a:latin typeface="TAU-Paalai" pitchFamily="34" charset="0"/>
                <a:cs typeface="TAU-Paalai" pitchFamily="34" charset="0"/>
              </a:rPr>
              <a:t>இறுதியில்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200" dirty="0" err="1" smtClean="0">
                <a:latin typeface="TAU-Paalai" pitchFamily="34" charset="0"/>
                <a:cs typeface="TAU-Paalai" pitchFamily="34" charset="0"/>
              </a:rPr>
              <a:t>கொடுக்கப்பட்டுள்ளன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200" dirty="0" err="1" smtClean="0">
                <a:latin typeface="TAU-Paalai" pitchFamily="34" charset="0"/>
                <a:cs typeface="TAU-Paalai" pitchFamily="34" charset="0"/>
              </a:rPr>
              <a:t>அவை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,</a:t>
            </a:r>
          </a:p>
          <a:p>
            <a:r>
              <a:rPr lang="en-US" sz="22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கேட்டல்</a:t>
            </a:r>
            <a:endParaRPr lang="en-US" sz="22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2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பேசுதல்</a:t>
            </a:r>
            <a:endParaRPr lang="en-US" sz="22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2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படித்தல்</a:t>
            </a:r>
            <a:endParaRPr lang="en-US" sz="22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2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எழுதுதல்</a:t>
            </a:r>
            <a:endParaRPr lang="en-US" sz="22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2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நடைமுறை</a:t>
            </a:r>
            <a:r>
              <a:rPr lang="en-US" sz="22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2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இலக்கணம்</a:t>
            </a:r>
            <a:endParaRPr lang="en-US" sz="22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2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கற்கக்</a:t>
            </a:r>
            <a:r>
              <a:rPr lang="en-US" sz="22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2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கற்றல்</a:t>
            </a:r>
            <a:endParaRPr lang="en-US" sz="22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2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சொல்லாட்சித்</a:t>
            </a:r>
            <a:r>
              <a:rPr lang="en-US" sz="22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2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திறன்</a:t>
            </a:r>
            <a:endParaRPr lang="en-US" sz="22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2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படைப்புத்திறன்</a:t>
            </a:r>
            <a:endParaRPr lang="en-US" sz="22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2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விழுமியங்கள்</a:t>
            </a:r>
            <a:endParaRPr lang="en-US" sz="22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2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வாழ்வியல்</a:t>
            </a:r>
            <a:r>
              <a:rPr lang="en-US" sz="22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2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திறன்</a:t>
            </a:r>
            <a:endParaRPr lang="en-US" sz="22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endParaRPr lang="en-US" sz="24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>
            <a:alpha val="3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rmAutofit fontScale="90000"/>
          </a:bodyPr>
          <a:lstStyle/>
          <a:p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இரண்டாம்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வகுப்பு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இரண்டாம்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பருவம்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2400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பாடம்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முறை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விளைவுகள்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பள்ளிசார்ந்த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மதிப்பீடு</a:t>
            </a:r>
            <a:endParaRPr lang="en-US" sz="2400" b="1" dirty="0"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15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அழகுத்தோட்டம்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</a:t>
            </a:r>
            <a:endParaRPr lang="en-US" sz="1800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265041"/>
            <a:ext cx="6946368" cy="5440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  <a:solidFill>
            <a:srgbClr val="00FFFF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நோக்கங்கள்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பாடலின்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ஓசைநயம்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அறியச்செய்தல்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பாடலை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இனிமையாகப்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பாடச்செய்தல்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சொற்சுவை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பொருட்சுவை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உணரச்செய்தல்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கற்பனைத்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திறன்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வளர்த்தல்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படைப்பாற்றல்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திறன்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வளர்த்தல்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பாடலைப்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படித்து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மகிழச்செய்தல்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வருணனைச்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அறியவைத்தல்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கற்பிக்கும்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முறைகள்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AutoNum type="arabicPeriod"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சிறுசிறு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வினாக்கள்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ஆர்வமூட்டித்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தொடங்குதல்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AutoNum type="arabicPeriod"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சூழ்நிலை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கூறித்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தொடங்குதல்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AutoNum type="arabicPeriod"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இசையுடன்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பாடிக்காட்டுதல்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AutoNum type="arabicPeriod"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காணொலிக்காட்சியில்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காணவைத்தல்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AutoNum type="arabicPeriod"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துணைக்கருவிகளைப்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பயன்படுத்துதல்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1109</Words>
  <Application>Microsoft Office PowerPoint</Application>
  <PresentationFormat>On-screen Show (4:3)</PresentationFormat>
  <Paragraphs>370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 தமிழ் கற்பித்தல் தொடக்க வகுப்புகள் </vt:lpstr>
      <vt:lpstr>வணக்கம்</vt:lpstr>
      <vt:lpstr>தமிழ் கற்பித்தலும் கற்றல் விளைவுகளும் </vt:lpstr>
      <vt:lpstr>தொடக்க வகுப்புகளில் மொழிப்பாடம்வழி எதிர்பார்க்கப்படும் கற்றல் விளைவுகள்</vt:lpstr>
      <vt:lpstr>தொடர்ச்சி. . . . .</vt:lpstr>
      <vt:lpstr>தொடர்ச்சி. . . . .</vt:lpstr>
      <vt:lpstr>தொடக்கவகுப்புகள் - தமிழ்ப்பாடநூல்களில் இடம்பெற்றுள்ள கற்றல் விளைவுகள்</vt:lpstr>
      <vt:lpstr>இரண்டாம் வகுப்பு – இரண்டாம் பருவம் பாடம் கற்பித்தல் முறை, கற்றல் விளைவுகள், பள்ளிசார்ந்த மதிப்பீடு</vt:lpstr>
      <vt:lpstr>Slide 9</vt:lpstr>
      <vt:lpstr>Slide 10</vt:lpstr>
      <vt:lpstr>பயிற்சிகள்</vt:lpstr>
      <vt:lpstr>Slide 12</vt:lpstr>
      <vt:lpstr>பள்ளி சார்ந்த மதிப்பீடு</vt:lpstr>
      <vt:lpstr>Slide 14</vt:lpstr>
      <vt:lpstr>மூன்றாம் வகுப்பு – இரண்டாம் பருவம் பாடம் கற்பித்தல் முறை, கற்றல் விளைவுகள், பள்ளிசார்ந்த மதிப்பீடு</vt:lpstr>
      <vt:lpstr>Slide 16</vt:lpstr>
      <vt:lpstr>எதிர்பார்க்கப்படும் கற்றல் விளைவுகள்</vt:lpstr>
      <vt:lpstr>Slide 18</vt:lpstr>
      <vt:lpstr>Slide 19</vt:lpstr>
      <vt:lpstr>Slide 20</vt:lpstr>
      <vt:lpstr>பள்ளிசார்ந்த மதிப்பீடு</vt:lpstr>
      <vt:lpstr>Slide 22</vt:lpstr>
      <vt:lpstr>ஐந்தாம் வகுப்பு நடைமுறை இலக்கணம்</vt:lpstr>
      <vt:lpstr>Slide 24</vt:lpstr>
      <vt:lpstr>Slide 25</vt:lpstr>
      <vt:lpstr>Slide 26</vt:lpstr>
      <vt:lpstr>Slide 27</vt:lpstr>
      <vt:lpstr>Slide 28</vt:lpstr>
      <vt:lpstr>Slide 29</vt:lpstr>
      <vt:lpstr>பள்ளி சார்ந்த மதிப்பீடு</vt:lpstr>
      <vt:lpstr>Slide 31</vt:lpstr>
      <vt:lpstr>Slide 32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தமிழ் கற்பித்தல் தொடக்க வகுப்புகள் </dc:title>
  <dc:creator>MALARVIZHI - DIET</dc:creator>
  <cp:lastModifiedBy>DELL</cp:lastModifiedBy>
  <cp:revision>50</cp:revision>
  <dcterms:created xsi:type="dcterms:W3CDTF">2006-08-16T00:00:00Z</dcterms:created>
  <dcterms:modified xsi:type="dcterms:W3CDTF">2019-10-04T05:13:42Z</dcterms:modified>
</cp:coreProperties>
</file>